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9"/>
  </p:notesMasterIdLst>
  <p:sldIdLst>
    <p:sldId id="258" r:id="rId3"/>
    <p:sldId id="260" r:id="rId4"/>
    <p:sldId id="261" r:id="rId5"/>
    <p:sldId id="268" r:id="rId6"/>
    <p:sldId id="267" r:id="rId7"/>
    <p:sldId id="262" r:id="rId8"/>
    <p:sldId id="272" r:id="rId9"/>
    <p:sldId id="263" r:id="rId10"/>
    <p:sldId id="273" r:id="rId11"/>
    <p:sldId id="274" r:id="rId12"/>
    <p:sldId id="275" r:id="rId13"/>
    <p:sldId id="264" r:id="rId14"/>
    <p:sldId id="276" r:id="rId15"/>
    <p:sldId id="277" r:id="rId16"/>
    <p:sldId id="265" r:id="rId17"/>
    <p:sldId id="259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2" d="100"/>
          <a:sy n="82" d="100"/>
        </p:scale>
        <p:origin x="77" y="278"/>
      </p:cViewPr>
      <p:guideLst>
        <p:guide orient="horz" pos="224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12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0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4" Type="http://schemas.openxmlformats.org/officeDocument/2006/relationships/image" Target="../media/image27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866428" y="1872369"/>
            <a:ext cx="8481919" cy="863927"/>
            <a:chOff x="1797415" y="1328902"/>
            <a:chExt cx="8481919" cy="863927"/>
          </a:xfrm>
        </p:grpSpPr>
        <p:grpSp>
          <p:nvGrpSpPr>
            <p:cNvPr id="6" name="组合 5"/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hq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2022/6/6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75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418" y="2885938"/>
            <a:ext cx="7055958" cy="6451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>
                <a:sym typeface="+mn-ea"/>
              </a:rPr>
              <a:t>游戏开发实验汇报：</a:t>
            </a:r>
            <a:r>
              <a:rPr lang="en-US" altLang="zh-CN" dirty="0"/>
              <a:t>“</a:t>
            </a:r>
            <a:r>
              <a:rPr dirty="0"/>
              <a:t>抢地盘</a:t>
            </a:r>
            <a:r>
              <a:rPr lang="en-US" altLang="zh-CN" dirty="0"/>
              <a:t>”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654709" y="2377016"/>
            <a:ext cx="5154585" cy="257175"/>
          </a:xfrm>
        </p:spPr>
        <p:txBody>
          <a:bodyPr/>
          <a:lstStyle/>
          <a:p>
            <a:r>
              <a:rPr lang="en-US" altLang="zh-CN">
                <a:sym typeface="+mn-ea"/>
              </a:rPr>
              <a:t>2019</a:t>
            </a:r>
            <a:r>
              <a:rPr>
                <a:sym typeface="+mn-ea"/>
              </a:rPr>
              <a:t>级汇编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54368" y="3922048"/>
            <a:ext cx="5497512" cy="1186180"/>
          </a:xfrm>
        </p:spPr>
        <p:txBody>
          <a:bodyPr/>
          <a:lstStyle/>
          <a:p>
            <a:r>
              <a:rPr lang="zh-CN" altLang="en-US" dirty="0"/>
              <a:t>答辩人：</a:t>
            </a:r>
            <a:r>
              <a:rPr lang="en-US" altLang="zh-CN" dirty="0"/>
              <a:t>XXXX</a:t>
            </a:r>
            <a:r>
              <a:rPr lang="zh-CN" altLang="en-US" dirty="0"/>
              <a:t>　　　指导教师：张华平　　　时间：</a:t>
            </a:r>
            <a:r>
              <a:rPr lang="en-US" altLang="zh-CN"/>
              <a:t>2022-6-7</a:t>
            </a:r>
          </a:p>
          <a:p>
            <a:r>
              <a:t>学院：徐特立学院</a:t>
            </a:r>
            <a:r>
              <a:rPr lang="en-US" altLang="zh-CN"/>
              <a:t>	</a:t>
            </a:r>
            <a:r>
              <a:t>专业：计算机科学与技术专业</a:t>
            </a:r>
            <a:endParaRPr lang="en-US" altLang="zh-CN"/>
          </a:p>
          <a:p>
            <a:r>
              <a:rPr dirty="0"/>
              <a:t>小组成员：刘丹阳、陈照欣、奥登格日乐、林致锋</a:t>
            </a: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427E6-5EDB-4700-863E-D5B57AB7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单人模式实现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6508FF-BA1A-4F63-AFE7-2566E4DBC262}"/>
              </a:ext>
            </a:extLst>
          </p:cNvPr>
          <p:cNvSpPr txBox="1"/>
          <p:nvPr/>
        </p:nvSpPr>
        <p:spPr>
          <a:xfrm>
            <a:off x="737118" y="1156996"/>
            <a:ext cx="10832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单人模式实现的要点在于电脑的实现方式。由于时间有限，没有对电脑的决策算法进行研发，暂时使用随机数代替。</a:t>
            </a:r>
            <a:endParaRPr lang="en-US" altLang="zh-CN" sz="2000" dirty="0"/>
          </a:p>
          <a:p>
            <a:r>
              <a:rPr lang="zh-CN" altLang="en-US" sz="2000" dirty="0"/>
              <a:t>随机数生成主要使用</a:t>
            </a:r>
            <a:r>
              <a:rPr lang="en-US" altLang="zh-CN" sz="2000" dirty="0" err="1"/>
              <a:t>GetTickCount</a:t>
            </a:r>
            <a:r>
              <a:rPr lang="zh-CN" altLang="en-US" sz="2000" dirty="0"/>
              <a:t>库函数：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968B48-031B-4391-8C23-EF6386D60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94" y="2151692"/>
            <a:ext cx="2528596" cy="293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73151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8FB2E-D590-4AE3-80DF-3825D365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双人模式实现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4FE0A9-0A97-4921-8974-B23A6A56ABE4}"/>
              </a:ext>
            </a:extLst>
          </p:cNvPr>
          <p:cNvSpPr txBox="1"/>
          <p:nvPr/>
        </p:nvSpPr>
        <p:spPr>
          <a:xfrm>
            <a:off x="1244081" y="1250302"/>
            <a:ext cx="97038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双人模式的实现大致与单人模式相同，主要难点在于玩家的选择。即当</a:t>
            </a:r>
            <a:r>
              <a:rPr lang="en-US" altLang="zh-CN" sz="2000" dirty="0"/>
              <a:t>A</a:t>
            </a:r>
            <a:r>
              <a:rPr lang="zh-CN" altLang="en-US" sz="2000" dirty="0"/>
              <a:t>玩家应该行动时，点击</a:t>
            </a:r>
            <a:r>
              <a:rPr lang="en-US" altLang="zh-CN" sz="2000" dirty="0"/>
              <a:t>B</a:t>
            </a:r>
            <a:r>
              <a:rPr lang="zh-CN" altLang="en-US" sz="2000" dirty="0"/>
              <a:t>玩家按钮无效；反之亦然。</a:t>
            </a:r>
            <a:endParaRPr lang="en-US" altLang="zh-CN" sz="2000" dirty="0"/>
          </a:p>
          <a:p>
            <a:r>
              <a:rPr lang="zh-CN" altLang="en-US" sz="2000" dirty="0"/>
              <a:t>为此维护一个</a:t>
            </a:r>
            <a:r>
              <a:rPr lang="en-US" altLang="zh-CN" sz="2000" dirty="0" err="1"/>
              <a:t>next_player</a:t>
            </a:r>
            <a:r>
              <a:rPr lang="zh-CN" altLang="en-US" sz="2000" dirty="0"/>
              <a:t>全局变量，置</a:t>
            </a:r>
            <a:r>
              <a:rPr lang="en-US" altLang="zh-CN" sz="2000" dirty="0"/>
              <a:t>0</a:t>
            </a:r>
            <a:r>
              <a:rPr lang="zh-CN" altLang="en-US" sz="2000" dirty="0"/>
              <a:t>代表下一步应该由</a:t>
            </a:r>
            <a:r>
              <a:rPr lang="en-US" altLang="zh-CN" sz="2000" dirty="0"/>
              <a:t>A</a:t>
            </a:r>
            <a:r>
              <a:rPr lang="zh-CN" altLang="en-US" sz="2000" dirty="0"/>
              <a:t>操作，置</a:t>
            </a:r>
            <a:r>
              <a:rPr lang="en-US" altLang="zh-CN" sz="2000" dirty="0"/>
              <a:t>1</a:t>
            </a:r>
            <a:r>
              <a:rPr lang="zh-CN" altLang="en-US" sz="2000" dirty="0"/>
              <a:t>代表下一步由</a:t>
            </a:r>
            <a:r>
              <a:rPr lang="en-US" altLang="zh-CN" sz="2000" dirty="0"/>
              <a:t>B</a:t>
            </a:r>
            <a:r>
              <a:rPr lang="zh-CN" altLang="en-US" sz="2000" dirty="0"/>
              <a:t>操作。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9614670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72735" y="4379595"/>
            <a:ext cx="38459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600" b="1" spc="300" dirty="0">
                <a:latin typeface="+mj-ea"/>
                <a:ea typeface="+mj-ea"/>
              </a:rPr>
              <a:t>问题和解决方案</a:t>
            </a:r>
          </a:p>
        </p:txBody>
      </p:sp>
      <p:sp>
        <p:nvSpPr>
          <p:cNvPr id="3" name="椭圆 2"/>
          <p:cNvSpPr/>
          <p:nvPr/>
        </p:nvSpPr>
        <p:spPr>
          <a:xfrm>
            <a:off x="3662680" y="4293870"/>
            <a:ext cx="782320" cy="782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Century Gothic" panose="020B0502020202020204" pitchFamily="34" charset="0"/>
              </a:rPr>
              <a:t>4</a:t>
            </a:r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24B447-FBD6-432A-851D-FF8F94EF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数据类型统一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EDA717-BB72-49A1-A50C-D2BD130662D5}"/>
              </a:ext>
            </a:extLst>
          </p:cNvPr>
          <p:cNvSpPr txBox="1"/>
          <p:nvPr/>
        </p:nvSpPr>
        <p:spPr>
          <a:xfrm>
            <a:off x="1073020" y="1240971"/>
            <a:ext cx="10030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map</a:t>
            </a:r>
            <a:r>
              <a:rPr lang="zh-CN" altLang="en-US" sz="2000" dirty="0"/>
              <a:t>设置为</a:t>
            </a:r>
            <a:r>
              <a:rPr lang="en-US" altLang="zh-CN" sz="2000" dirty="0" err="1"/>
              <a:t>db</a:t>
            </a:r>
            <a:r>
              <a:rPr lang="zh-CN" altLang="en-US" sz="2000" dirty="0"/>
              <a:t>类型的数组，并且在后续过程中需要实时变化。起初，我们误使用</a:t>
            </a:r>
            <a:r>
              <a:rPr lang="en-US" altLang="zh-CN" sz="2000" dirty="0" err="1"/>
              <a:t>edx</a:t>
            </a:r>
            <a:r>
              <a:rPr lang="zh-CN" altLang="en-US" sz="2000" dirty="0"/>
              <a:t>寄存器对</a:t>
            </a:r>
            <a:r>
              <a:rPr lang="en-US" altLang="zh-CN" sz="2000" dirty="0"/>
              <a:t>map</a:t>
            </a:r>
            <a:r>
              <a:rPr lang="zh-CN" altLang="en-US" sz="2000" dirty="0"/>
              <a:t>部分内容进行赋值，导致连带修改了其他位置的</a:t>
            </a:r>
            <a:r>
              <a:rPr lang="en-US" altLang="zh-CN" sz="2000" dirty="0"/>
              <a:t>map</a:t>
            </a:r>
            <a:r>
              <a:rPr lang="zh-CN" altLang="en-US" sz="2000" dirty="0"/>
              <a:t>值。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F71D22-D0A4-4104-AA83-92B2DBD5D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19375"/>
            <a:ext cx="3286125" cy="809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C9AEF5-B466-495D-AE98-D9AB09580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925" y="2619375"/>
            <a:ext cx="3267075" cy="733425"/>
          </a:xfrm>
          <a:prstGeom prst="rect">
            <a:avLst/>
          </a:prstGeom>
        </p:spPr>
      </p:pic>
      <p:sp>
        <p:nvSpPr>
          <p:cNvPr id="7" name="iconfont-1043-169336">
            <a:extLst>
              <a:ext uri="{FF2B5EF4-FFF2-40B4-BE49-F238E27FC236}">
                <a16:creationId xmlns:a16="http://schemas.microsoft.com/office/drawing/2014/main" id="{75D123B3-BA6B-41A8-90DE-3499B318B82B}"/>
              </a:ext>
            </a:extLst>
          </p:cNvPr>
          <p:cNvSpPr/>
          <p:nvPr/>
        </p:nvSpPr>
        <p:spPr>
          <a:xfrm>
            <a:off x="8058496" y="3238802"/>
            <a:ext cx="432360" cy="380396"/>
          </a:xfrm>
          <a:custGeom>
            <a:avLst/>
            <a:gdLst>
              <a:gd name="T0" fmla="*/ 12436 w 12765"/>
              <a:gd name="T1" fmla="*/ 0 h 12739"/>
              <a:gd name="T2" fmla="*/ 4469 w 12765"/>
              <a:gd name="T3" fmla="*/ 7970 h 12739"/>
              <a:gd name="T4" fmla="*/ 1369 w 12765"/>
              <a:gd name="T5" fmla="*/ 5163 h 12739"/>
              <a:gd name="T6" fmla="*/ 0 w 12765"/>
              <a:gd name="T7" fmla="*/ 6438 h 12739"/>
              <a:gd name="T8" fmla="*/ 5357 w 12765"/>
              <a:gd name="T9" fmla="*/ 12739 h 12739"/>
              <a:gd name="T10" fmla="*/ 12765 w 12765"/>
              <a:gd name="T11" fmla="*/ 877 h 12739"/>
              <a:gd name="T12" fmla="*/ 12436 w 12765"/>
              <a:gd name="T13" fmla="*/ 0 h 12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65" h="12739">
                <a:moveTo>
                  <a:pt x="12436" y="0"/>
                </a:moveTo>
                <a:cubicBezTo>
                  <a:pt x="8552" y="2754"/>
                  <a:pt x="5734" y="6228"/>
                  <a:pt x="4469" y="7970"/>
                </a:cubicBezTo>
                <a:lnTo>
                  <a:pt x="1369" y="5163"/>
                </a:lnTo>
                <a:lnTo>
                  <a:pt x="0" y="6438"/>
                </a:lnTo>
                <a:lnTo>
                  <a:pt x="5357" y="12739"/>
                </a:lnTo>
                <a:cubicBezTo>
                  <a:pt x="6278" y="10010"/>
                  <a:pt x="9199" y="4669"/>
                  <a:pt x="12765" y="877"/>
                </a:cubicBezTo>
                <a:lnTo>
                  <a:pt x="124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cancel-mark_17124">
            <a:extLst>
              <a:ext uri="{FF2B5EF4-FFF2-40B4-BE49-F238E27FC236}">
                <a16:creationId xmlns:a16="http://schemas.microsoft.com/office/drawing/2014/main" id="{578FBA06-9B8F-488C-BD3C-84B5BDEFFB25}"/>
              </a:ext>
            </a:extLst>
          </p:cNvPr>
          <p:cNvSpPr/>
          <p:nvPr/>
        </p:nvSpPr>
        <p:spPr>
          <a:xfrm>
            <a:off x="4781153" y="3269711"/>
            <a:ext cx="423578" cy="380589"/>
          </a:xfrm>
          <a:custGeom>
            <a:avLst/>
            <a:gdLst>
              <a:gd name="T0" fmla="*/ 127 w 3392"/>
              <a:gd name="T1" fmla="*/ 2898 h 3392"/>
              <a:gd name="T2" fmla="*/ 473 w 3392"/>
              <a:gd name="T3" fmla="*/ 3248 h 3392"/>
              <a:gd name="T4" fmla="*/ 936 w 3392"/>
              <a:gd name="T5" fmla="*/ 3251 h 3392"/>
              <a:gd name="T6" fmla="*/ 1691 w 3392"/>
              <a:gd name="T7" fmla="*/ 2508 h 3392"/>
              <a:gd name="T8" fmla="*/ 2434 w 3392"/>
              <a:gd name="T9" fmla="*/ 3262 h 3392"/>
              <a:gd name="T10" fmla="*/ 2898 w 3392"/>
              <a:gd name="T11" fmla="*/ 3265 h 3392"/>
              <a:gd name="T12" fmla="*/ 3248 w 3392"/>
              <a:gd name="T13" fmla="*/ 2920 h 3392"/>
              <a:gd name="T14" fmla="*/ 3251 w 3392"/>
              <a:gd name="T15" fmla="*/ 2456 h 3392"/>
              <a:gd name="T16" fmla="*/ 2508 w 3392"/>
              <a:gd name="T17" fmla="*/ 1702 h 3392"/>
              <a:gd name="T18" fmla="*/ 3262 w 3392"/>
              <a:gd name="T19" fmla="*/ 959 h 3392"/>
              <a:gd name="T20" fmla="*/ 3265 w 3392"/>
              <a:gd name="T21" fmla="*/ 495 h 3392"/>
              <a:gd name="T22" fmla="*/ 2920 w 3392"/>
              <a:gd name="T23" fmla="*/ 145 h 3392"/>
              <a:gd name="T24" fmla="*/ 2456 w 3392"/>
              <a:gd name="T25" fmla="*/ 141 h 3392"/>
              <a:gd name="T26" fmla="*/ 1702 w 3392"/>
              <a:gd name="T27" fmla="*/ 885 h 3392"/>
              <a:gd name="T28" fmla="*/ 959 w 3392"/>
              <a:gd name="T29" fmla="*/ 131 h 3392"/>
              <a:gd name="T30" fmla="*/ 495 w 3392"/>
              <a:gd name="T31" fmla="*/ 127 h 3392"/>
              <a:gd name="T32" fmla="*/ 145 w 3392"/>
              <a:gd name="T33" fmla="*/ 473 h 3392"/>
              <a:gd name="T34" fmla="*/ 141 w 3392"/>
              <a:gd name="T35" fmla="*/ 936 h 3392"/>
              <a:gd name="T36" fmla="*/ 885 w 3392"/>
              <a:gd name="T37" fmla="*/ 1690 h 3392"/>
              <a:gd name="T38" fmla="*/ 131 w 3392"/>
              <a:gd name="T39" fmla="*/ 2434 h 3392"/>
              <a:gd name="T40" fmla="*/ 127 w 3392"/>
              <a:gd name="T41" fmla="*/ 2898 h 3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392" h="3392">
                <a:moveTo>
                  <a:pt x="127" y="2898"/>
                </a:moveTo>
                <a:lnTo>
                  <a:pt x="473" y="3248"/>
                </a:lnTo>
                <a:cubicBezTo>
                  <a:pt x="600" y="3377"/>
                  <a:pt x="808" y="3378"/>
                  <a:pt x="936" y="3251"/>
                </a:cubicBezTo>
                <a:lnTo>
                  <a:pt x="1691" y="2508"/>
                </a:lnTo>
                <a:lnTo>
                  <a:pt x="2434" y="3262"/>
                </a:lnTo>
                <a:cubicBezTo>
                  <a:pt x="2561" y="3391"/>
                  <a:pt x="2769" y="3392"/>
                  <a:pt x="2898" y="3265"/>
                </a:cubicBezTo>
                <a:lnTo>
                  <a:pt x="3248" y="2920"/>
                </a:lnTo>
                <a:cubicBezTo>
                  <a:pt x="3377" y="2793"/>
                  <a:pt x="3378" y="2585"/>
                  <a:pt x="3251" y="2456"/>
                </a:cubicBezTo>
                <a:lnTo>
                  <a:pt x="2508" y="1702"/>
                </a:lnTo>
                <a:lnTo>
                  <a:pt x="3262" y="959"/>
                </a:lnTo>
                <a:cubicBezTo>
                  <a:pt x="3391" y="832"/>
                  <a:pt x="3392" y="624"/>
                  <a:pt x="3265" y="495"/>
                </a:cubicBezTo>
                <a:lnTo>
                  <a:pt x="2920" y="145"/>
                </a:lnTo>
                <a:cubicBezTo>
                  <a:pt x="2793" y="16"/>
                  <a:pt x="2585" y="14"/>
                  <a:pt x="2456" y="141"/>
                </a:cubicBezTo>
                <a:lnTo>
                  <a:pt x="1702" y="885"/>
                </a:lnTo>
                <a:lnTo>
                  <a:pt x="959" y="131"/>
                </a:lnTo>
                <a:cubicBezTo>
                  <a:pt x="832" y="2"/>
                  <a:pt x="624" y="0"/>
                  <a:pt x="495" y="127"/>
                </a:cubicBezTo>
                <a:lnTo>
                  <a:pt x="145" y="473"/>
                </a:lnTo>
                <a:cubicBezTo>
                  <a:pt x="16" y="600"/>
                  <a:pt x="14" y="807"/>
                  <a:pt x="141" y="936"/>
                </a:cubicBezTo>
                <a:lnTo>
                  <a:pt x="885" y="1690"/>
                </a:lnTo>
                <a:lnTo>
                  <a:pt x="131" y="2434"/>
                </a:lnTo>
                <a:cubicBezTo>
                  <a:pt x="2" y="2561"/>
                  <a:pt x="0" y="2769"/>
                  <a:pt x="127" y="289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5620766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92342-C4DA-4B9E-9FC9-AF1F19491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相关寄存器的入栈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AF505B-7E38-4557-94FD-52BC818BE266}"/>
              </a:ext>
            </a:extLst>
          </p:cNvPr>
          <p:cNvSpPr txBox="1"/>
          <p:nvPr/>
        </p:nvSpPr>
        <p:spPr>
          <a:xfrm>
            <a:off x="1380931" y="1380931"/>
            <a:ext cx="93679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调用部分库函数时，会默认使用一些寄存器。倘若后续需要用到这寄存器的值时，会因为寄存器数据被篡改而失效，因此在调用这些库函数时，需要对相应寄存器进行入栈保存的操作。</a:t>
            </a:r>
            <a:endParaRPr lang="en-US" altLang="zh-CN" sz="2000" dirty="0"/>
          </a:p>
          <a:p>
            <a:r>
              <a:rPr lang="zh-CN" altLang="en-US" sz="2000" dirty="0"/>
              <a:t>此外，某些库函数同样会有出入栈操作，导致调用函数前后栈顶内容发生变化。这就需要额外维护一个全局变量，用于存取寄存器的值。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2E8EEB-07DA-43E4-9DD3-010CC7423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3568630"/>
            <a:ext cx="3600450" cy="8667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DDAE7B-ACE7-4AD6-9291-E77E97AE6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388" y="3473380"/>
            <a:ext cx="3429000" cy="1924050"/>
          </a:xfrm>
          <a:prstGeom prst="rect">
            <a:avLst/>
          </a:prstGeom>
        </p:spPr>
      </p:pic>
      <p:sp>
        <p:nvSpPr>
          <p:cNvPr id="6" name="cancel-mark_17124">
            <a:extLst>
              <a:ext uri="{FF2B5EF4-FFF2-40B4-BE49-F238E27FC236}">
                <a16:creationId xmlns:a16="http://schemas.microsoft.com/office/drawing/2014/main" id="{48DC69AF-0A9D-4720-BB7A-0DDEEBFD8BDE}"/>
              </a:ext>
            </a:extLst>
          </p:cNvPr>
          <p:cNvSpPr/>
          <p:nvPr/>
        </p:nvSpPr>
        <p:spPr>
          <a:xfrm>
            <a:off x="3820100" y="4245110"/>
            <a:ext cx="423578" cy="380589"/>
          </a:xfrm>
          <a:custGeom>
            <a:avLst/>
            <a:gdLst>
              <a:gd name="T0" fmla="*/ 127 w 3392"/>
              <a:gd name="T1" fmla="*/ 2898 h 3392"/>
              <a:gd name="T2" fmla="*/ 473 w 3392"/>
              <a:gd name="T3" fmla="*/ 3248 h 3392"/>
              <a:gd name="T4" fmla="*/ 936 w 3392"/>
              <a:gd name="T5" fmla="*/ 3251 h 3392"/>
              <a:gd name="T6" fmla="*/ 1691 w 3392"/>
              <a:gd name="T7" fmla="*/ 2508 h 3392"/>
              <a:gd name="T8" fmla="*/ 2434 w 3392"/>
              <a:gd name="T9" fmla="*/ 3262 h 3392"/>
              <a:gd name="T10" fmla="*/ 2898 w 3392"/>
              <a:gd name="T11" fmla="*/ 3265 h 3392"/>
              <a:gd name="T12" fmla="*/ 3248 w 3392"/>
              <a:gd name="T13" fmla="*/ 2920 h 3392"/>
              <a:gd name="T14" fmla="*/ 3251 w 3392"/>
              <a:gd name="T15" fmla="*/ 2456 h 3392"/>
              <a:gd name="T16" fmla="*/ 2508 w 3392"/>
              <a:gd name="T17" fmla="*/ 1702 h 3392"/>
              <a:gd name="T18" fmla="*/ 3262 w 3392"/>
              <a:gd name="T19" fmla="*/ 959 h 3392"/>
              <a:gd name="T20" fmla="*/ 3265 w 3392"/>
              <a:gd name="T21" fmla="*/ 495 h 3392"/>
              <a:gd name="T22" fmla="*/ 2920 w 3392"/>
              <a:gd name="T23" fmla="*/ 145 h 3392"/>
              <a:gd name="T24" fmla="*/ 2456 w 3392"/>
              <a:gd name="T25" fmla="*/ 141 h 3392"/>
              <a:gd name="T26" fmla="*/ 1702 w 3392"/>
              <a:gd name="T27" fmla="*/ 885 h 3392"/>
              <a:gd name="T28" fmla="*/ 959 w 3392"/>
              <a:gd name="T29" fmla="*/ 131 h 3392"/>
              <a:gd name="T30" fmla="*/ 495 w 3392"/>
              <a:gd name="T31" fmla="*/ 127 h 3392"/>
              <a:gd name="T32" fmla="*/ 145 w 3392"/>
              <a:gd name="T33" fmla="*/ 473 h 3392"/>
              <a:gd name="T34" fmla="*/ 141 w 3392"/>
              <a:gd name="T35" fmla="*/ 936 h 3392"/>
              <a:gd name="T36" fmla="*/ 885 w 3392"/>
              <a:gd name="T37" fmla="*/ 1690 h 3392"/>
              <a:gd name="T38" fmla="*/ 131 w 3392"/>
              <a:gd name="T39" fmla="*/ 2434 h 3392"/>
              <a:gd name="T40" fmla="*/ 127 w 3392"/>
              <a:gd name="T41" fmla="*/ 2898 h 3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392" h="3392">
                <a:moveTo>
                  <a:pt x="127" y="2898"/>
                </a:moveTo>
                <a:lnTo>
                  <a:pt x="473" y="3248"/>
                </a:lnTo>
                <a:cubicBezTo>
                  <a:pt x="600" y="3377"/>
                  <a:pt x="808" y="3378"/>
                  <a:pt x="936" y="3251"/>
                </a:cubicBezTo>
                <a:lnTo>
                  <a:pt x="1691" y="2508"/>
                </a:lnTo>
                <a:lnTo>
                  <a:pt x="2434" y="3262"/>
                </a:lnTo>
                <a:cubicBezTo>
                  <a:pt x="2561" y="3391"/>
                  <a:pt x="2769" y="3392"/>
                  <a:pt x="2898" y="3265"/>
                </a:cubicBezTo>
                <a:lnTo>
                  <a:pt x="3248" y="2920"/>
                </a:lnTo>
                <a:cubicBezTo>
                  <a:pt x="3377" y="2793"/>
                  <a:pt x="3378" y="2585"/>
                  <a:pt x="3251" y="2456"/>
                </a:cubicBezTo>
                <a:lnTo>
                  <a:pt x="2508" y="1702"/>
                </a:lnTo>
                <a:lnTo>
                  <a:pt x="3262" y="959"/>
                </a:lnTo>
                <a:cubicBezTo>
                  <a:pt x="3391" y="832"/>
                  <a:pt x="3392" y="624"/>
                  <a:pt x="3265" y="495"/>
                </a:cubicBezTo>
                <a:lnTo>
                  <a:pt x="2920" y="145"/>
                </a:lnTo>
                <a:cubicBezTo>
                  <a:pt x="2793" y="16"/>
                  <a:pt x="2585" y="14"/>
                  <a:pt x="2456" y="141"/>
                </a:cubicBezTo>
                <a:lnTo>
                  <a:pt x="1702" y="885"/>
                </a:lnTo>
                <a:lnTo>
                  <a:pt x="959" y="131"/>
                </a:lnTo>
                <a:cubicBezTo>
                  <a:pt x="832" y="2"/>
                  <a:pt x="624" y="0"/>
                  <a:pt x="495" y="127"/>
                </a:cubicBezTo>
                <a:lnTo>
                  <a:pt x="145" y="473"/>
                </a:lnTo>
                <a:cubicBezTo>
                  <a:pt x="16" y="600"/>
                  <a:pt x="14" y="807"/>
                  <a:pt x="141" y="936"/>
                </a:cubicBezTo>
                <a:lnTo>
                  <a:pt x="885" y="1690"/>
                </a:lnTo>
                <a:lnTo>
                  <a:pt x="131" y="2434"/>
                </a:lnTo>
                <a:cubicBezTo>
                  <a:pt x="2" y="2561"/>
                  <a:pt x="0" y="2769"/>
                  <a:pt x="127" y="289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confont-1043-169336">
            <a:extLst>
              <a:ext uri="{FF2B5EF4-FFF2-40B4-BE49-F238E27FC236}">
                <a16:creationId xmlns:a16="http://schemas.microsoft.com/office/drawing/2014/main" id="{942AAE15-7207-4669-8005-14382FC653DE}"/>
              </a:ext>
            </a:extLst>
          </p:cNvPr>
          <p:cNvSpPr/>
          <p:nvPr/>
        </p:nvSpPr>
        <p:spPr>
          <a:xfrm>
            <a:off x="9200388" y="4224057"/>
            <a:ext cx="432360" cy="380396"/>
          </a:xfrm>
          <a:custGeom>
            <a:avLst/>
            <a:gdLst>
              <a:gd name="T0" fmla="*/ 12436 w 12765"/>
              <a:gd name="T1" fmla="*/ 0 h 12739"/>
              <a:gd name="T2" fmla="*/ 4469 w 12765"/>
              <a:gd name="T3" fmla="*/ 7970 h 12739"/>
              <a:gd name="T4" fmla="*/ 1369 w 12765"/>
              <a:gd name="T5" fmla="*/ 5163 h 12739"/>
              <a:gd name="T6" fmla="*/ 0 w 12765"/>
              <a:gd name="T7" fmla="*/ 6438 h 12739"/>
              <a:gd name="T8" fmla="*/ 5357 w 12765"/>
              <a:gd name="T9" fmla="*/ 12739 h 12739"/>
              <a:gd name="T10" fmla="*/ 12765 w 12765"/>
              <a:gd name="T11" fmla="*/ 877 h 12739"/>
              <a:gd name="T12" fmla="*/ 12436 w 12765"/>
              <a:gd name="T13" fmla="*/ 0 h 12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65" h="12739">
                <a:moveTo>
                  <a:pt x="12436" y="0"/>
                </a:moveTo>
                <a:cubicBezTo>
                  <a:pt x="8552" y="2754"/>
                  <a:pt x="5734" y="6228"/>
                  <a:pt x="4469" y="7970"/>
                </a:cubicBezTo>
                <a:lnTo>
                  <a:pt x="1369" y="5163"/>
                </a:lnTo>
                <a:lnTo>
                  <a:pt x="0" y="6438"/>
                </a:lnTo>
                <a:lnTo>
                  <a:pt x="5357" y="12739"/>
                </a:lnTo>
                <a:cubicBezTo>
                  <a:pt x="6278" y="10010"/>
                  <a:pt x="9199" y="4669"/>
                  <a:pt x="12765" y="877"/>
                </a:cubicBezTo>
                <a:lnTo>
                  <a:pt x="124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6243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72735" y="4379595"/>
            <a:ext cx="251460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600" b="1" spc="300" dirty="0">
                <a:latin typeface="+mj-ea"/>
                <a:ea typeface="+mj-ea"/>
              </a:rPr>
              <a:t>总结</a:t>
            </a:r>
          </a:p>
        </p:txBody>
      </p:sp>
      <p:sp>
        <p:nvSpPr>
          <p:cNvPr id="3" name="椭圆 2"/>
          <p:cNvSpPr/>
          <p:nvPr/>
        </p:nvSpPr>
        <p:spPr>
          <a:xfrm>
            <a:off x="3662680" y="4293870"/>
            <a:ext cx="782320" cy="782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Century Gothic" panose="020B0502020202020204" pitchFamily="34" charset="0"/>
              </a:rPr>
              <a:t>5</a:t>
            </a:r>
          </a:p>
        </p:txBody>
      </p: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833795" y="2336758"/>
            <a:ext cx="8524408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谢谢观看</a:t>
            </a:r>
            <a:endParaRPr lang="en-US" altLang="zh-CN" sz="44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敬请老师批评指正</a:t>
            </a: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35847" y="2924237"/>
            <a:ext cx="5844097" cy="511814"/>
            <a:chOff x="5181690" y="2820871"/>
            <a:chExt cx="6290318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1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025662" y="2880873"/>
              <a:ext cx="54463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项目简介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37763" y="3642259"/>
            <a:ext cx="5844097" cy="511814"/>
            <a:chOff x="5181690" y="3693789"/>
            <a:chExt cx="6290318" cy="550893"/>
          </a:xfrm>
        </p:grpSpPr>
        <p:sp>
          <p:nvSpPr>
            <p:cNvPr id="5" name="椭圆 4"/>
            <p:cNvSpPr/>
            <p:nvPr/>
          </p:nvSpPr>
          <p:spPr>
            <a:xfrm>
              <a:off x="5181690" y="3693789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2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025662" y="3748369"/>
              <a:ext cx="54463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设计方案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35847" y="4361345"/>
            <a:ext cx="5853574" cy="511814"/>
            <a:chOff x="5184190" y="4548742"/>
            <a:chExt cx="6300518" cy="550893"/>
          </a:xfrm>
        </p:grpSpPr>
        <p:sp>
          <p:nvSpPr>
            <p:cNvPr id="6" name="椭圆 5"/>
            <p:cNvSpPr/>
            <p:nvPr/>
          </p:nvSpPr>
          <p:spPr>
            <a:xfrm>
              <a:off x="5184190" y="4548742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3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025662" y="4608744"/>
              <a:ext cx="54590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程序功能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135847" y="5077767"/>
            <a:ext cx="5844097" cy="511814"/>
            <a:chOff x="5181690" y="5404127"/>
            <a:chExt cx="6290318" cy="550893"/>
          </a:xfrm>
        </p:grpSpPr>
        <p:sp>
          <p:nvSpPr>
            <p:cNvPr id="7" name="椭圆 6"/>
            <p:cNvSpPr/>
            <p:nvPr/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4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25662" y="5469119"/>
              <a:ext cx="54463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技术亮点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135847" y="5799269"/>
            <a:ext cx="5844097" cy="511814"/>
            <a:chOff x="5181690" y="5404127"/>
            <a:chExt cx="6290318" cy="550893"/>
          </a:xfrm>
        </p:grpSpPr>
        <p:sp>
          <p:nvSpPr>
            <p:cNvPr id="21" name="椭圆 20"/>
            <p:cNvSpPr/>
            <p:nvPr/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5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25662" y="5469119"/>
              <a:ext cx="54463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总结</a:t>
              </a:r>
            </a:p>
          </p:txBody>
        </p:sp>
      </p:grpSp>
      <p:sp>
        <p:nvSpPr>
          <p:cNvPr id="23" name="文本占位符 5"/>
          <p:cNvSpPr txBox="1"/>
          <p:nvPr/>
        </p:nvSpPr>
        <p:spPr>
          <a:xfrm>
            <a:off x="1678166" y="3775845"/>
            <a:ext cx="2762739" cy="914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6000" b="1" kern="1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24" name="文本占位符 8"/>
          <p:cNvSpPr txBox="1"/>
          <p:nvPr/>
        </p:nvSpPr>
        <p:spPr>
          <a:xfrm>
            <a:off x="2063073" y="4793977"/>
            <a:ext cx="1992924" cy="360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2000" b="0" kern="1200" baseline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767873" y="5369423"/>
            <a:ext cx="583324" cy="617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4892610" cy="782043"/>
            <a:chOff x="5181690" y="2820871"/>
            <a:chExt cx="3446492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1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03" y="2888229"/>
              <a:ext cx="2639579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600" b="1" spc="300" dirty="0">
                  <a:latin typeface="+mj-ea"/>
                  <a:ea typeface="+mj-ea"/>
                </a:rPr>
                <a:t>项目简介</a:t>
              </a:r>
            </a:p>
          </p:txBody>
        </p:sp>
      </p:grp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dirty="0">
                <a:sym typeface="+mn-ea"/>
              </a:rPr>
              <a:t>项目简介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34266" y="1103729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6600" spc="3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562100" y="3083952"/>
            <a:ext cx="9067800" cy="1600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endParaRPr lang="zh-CN" altLang="en-US" sz="2000" dirty="0">
              <a:sym typeface="+mn-ea"/>
            </a:endParaRPr>
          </a:p>
          <a:p>
            <a:pPr algn="just"/>
            <a:r>
              <a:rPr lang="zh-CN" altLang="en-US" sz="2000" dirty="0">
                <a:sym typeface="+mn-ea"/>
              </a:rPr>
              <a:t>该游戏为小组原创，名为</a:t>
            </a:r>
            <a:r>
              <a:rPr lang="en-US" altLang="zh-CN" sz="2000" dirty="0">
                <a:sym typeface="+mn-ea"/>
              </a:rPr>
              <a:t>“</a:t>
            </a:r>
            <a:r>
              <a:rPr lang="zh-CN" altLang="en-US" sz="2000" dirty="0">
                <a:sym typeface="+mn-ea"/>
              </a:rPr>
              <a:t>抢地盘</a:t>
            </a:r>
            <a:r>
              <a:rPr lang="en-US" altLang="zh-CN" sz="2000" dirty="0">
                <a:sym typeface="+mn-ea"/>
              </a:rPr>
              <a:t>”</a:t>
            </a:r>
            <a:r>
              <a:rPr lang="zh-CN" altLang="en-US" sz="2000" dirty="0">
                <a:sym typeface="+mn-ea"/>
              </a:rPr>
              <a:t>，是一款</a:t>
            </a:r>
            <a:r>
              <a:rPr lang="en-US" altLang="zh-CN" sz="2000" dirty="0">
                <a:sym typeface="+mn-ea"/>
              </a:rPr>
              <a:t>1V1</a:t>
            </a:r>
            <a:r>
              <a:rPr lang="zh-CN" altLang="en-US" sz="2000" dirty="0">
                <a:sym typeface="+mn-ea"/>
              </a:rPr>
              <a:t>的益智类游戏。游戏中设置了单人模式和双人模式，单人模式时由电脑与玩家</a:t>
            </a:r>
            <a:r>
              <a:rPr lang="en-US" altLang="zh-CN" sz="2000" dirty="0">
                <a:sym typeface="+mn-ea"/>
              </a:rPr>
              <a:t>PK</a:t>
            </a:r>
            <a:r>
              <a:rPr lang="zh-CN" altLang="en-US" sz="2000" dirty="0">
                <a:sym typeface="+mn-ea"/>
              </a:rPr>
              <a:t>，双人模式则可以有两个玩家</a:t>
            </a:r>
            <a:r>
              <a:rPr lang="en-US" altLang="zh-CN" sz="2000" dirty="0">
                <a:sym typeface="+mn-ea"/>
              </a:rPr>
              <a:t>PK</a:t>
            </a:r>
            <a:r>
              <a:rPr lang="zh-CN" altLang="en-US" sz="2000" dirty="0">
                <a:sym typeface="+mn-ea"/>
              </a:rPr>
              <a:t>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413250" y="2083248"/>
            <a:ext cx="3365500" cy="1624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 spc="300" dirty="0">
                <a:solidFill>
                  <a:schemeClr val="accent4"/>
                </a:solidFill>
                <a:latin typeface="+mn-ea"/>
                <a:sym typeface="+mn-ea"/>
              </a:rPr>
              <a:t>“</a:t>
            </a:r>
            <a:r>
              <a:rPr lang="zh-CN" altLang="en-US" sz="4400" b="1" spc="300" dirty="0">
                <a:solidFill>
                  <a:schemeClr val="accent4"/>
                </a:solidFill>
                <a:latin typeface="+mn-ea"/>
                <a:sym typeface="+mn-ea"/>
              </a:rPr>
              <a:t>抢地盘</a:t>
            </a:r>
            <a:r>
              <a:rPr lang="en-US" altLang="zh-CN" sz="4400" b="1" spc="300" dirty="0">
                <a:solidFill>
                  <a:schemeClr val="accent4"/>
                </a:solidFill>
                <a:latin typeface="+mn-ea"/>
                <a:sym typeface="+mn-ea"/>
              </a:rPr>
              <a:t>”</a:t>
            </a:r>
            <a:endParaRPr lang="en-US" altLang="zh-CN" sz="4400" b="1" spc="300" dirty="0">
              <a:solidFill>
                <a:schemeClr val="accent4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zh-CN" altLang="en-US" sz="4400" b="1" spc="30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60399" y="1428887"/>
            <a:ext cx="2853509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游戏规则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60399" y="3986633"/>
            <a:ext cx="2853509" cy="619744"/>
          </a:xfrm>
          <a:prstGeom prst="round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胜负判断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60400" y="2217236"/>
            <a:ext cx="10858500" cy="1600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游戏规定棋子在固定范围内（以棋子原位置为中心的斜正方形）移动到空位置：假设我方棋子从X移动到Y处，当Y与X在水平线、垂直线和斜对角线上相邻时，X处仍会保留我方棋子；当Y与X间隔一个格子时，X处则不会保留。移动后，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Y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处上下左右的敌方棋子都会被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策反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为我方棋子。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60527" y="4704532"/>
            <a:ext cx="10858500" cy="1200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直到敌方棋子无法移动，则判为失败：</a:t>
            </a: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敌方棋子全部被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策反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敌方棋子无路可走（所有可移动的位置都被我方占领）；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3600" b="1" dirty="0">
                <a:solidFill>
                  <a:schemeClr val="bg1"/>
                </a:solidFill>
              </a:rPr>
              <a:t>１</a:t>
            </a: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4892610" cy="782043"/>
            <a:chOff x="5181690" y="2820871"/>
            <a:chExt cx="3446492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2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03" y="2888229"/>
              <a:ext cx="2639579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600" b="1" spc="300" dirty="0">
                  <a:latin typeface="+mj-ea"/>
                  <a:ea typeface="+mj-ea"/>
                </a:rPr>
                <a:t>设计方案及分工</a:t>
              </a:r>
            </a:p>
          </p:txBody>
        </p:sp>
      </p:grp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设计方案</a:t>
            </a:r>
          </a:p>
        </p:txBody>
      </p:sp>
      <p:sp>
        <p:nvSpPr>
          <p:cNvPr id="19" name="矩形 18"/>
          <p:cNvSpPr/>
          <p:nvPr/>
        </p:nvSpPr>
        <p:spPr>
          <a:xfrm>
            <a:off x="745392" y="1234412"/>
            <a:ext cx="2620107" cy="4644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660400" y="5944324"/>
            <a:ext cx="10858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660400" y="1084217"/>
            <a:ext cx="0" cy="48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424114" y="1234412"/>
            <a:ext cx="2620107" cy="4644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102836" y="1234412"/>
            <a:ext cx="2620107" cy="4644000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781557" y="1234412"/>
            <a:ext cx="2620107" cy="46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: 形状 12"/>
          <p:cNvSpPr/>
          <p:nvPr/>
        </p:nvSpPr>
        <p:spPr>
          <a:xfrm>
            <a:off x="703385" y="2483086"/>
            <a:ext cx="10785230" cy="2297723"/>
          </a:xfrm>
          <a:custGeom>
            <a:avLst/>
            <a:gdLst>
              <a:gd name="connsiteX0" fmla="*/ 0 w 6858000"/>
              <a:gd name="connsiteY0" fmla="*/ 2297723 h 2297723"/>
              <a:gd name="connsiteX1" fmla="*/ 1828800 w 6858000"/>
              <a:gd name="connsiteY1" fmla="*/ 1066800 h 2297723"/>
              <a:gd name="connsiteX2" fmla="*/ 4712677 w 6858000"/>
              <a:gd name="connsiteY2" fmla="*/ 1664676 h 2297723"/>
              <a:gd name="connsiteX3" fmla="*/ 6858000 w 6858000"/>
              <a:gd name="connsiteY3" fmla="*/ 0 h 229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2297723">
                <a:moveTo>
                  <a:pt x="0" y="2297723"/>
                </a:moveTo>
                <a:cubicBezTo>
                  <a:pt x="521677" y="1735015"/>
                  <a:pt x="1043354" y="1172308"/>
                  <a:pt x="1828800" y="1066800"/>
                </a:cubicBezTo>
                <a:cubicBezTo>
                  <a:pt x="2614246" y="961292"/>
                  <a:pt x="3874477" y="1842476"/>
                  <a:pt x="4712677" y="1664676"/>
                </a:cubicBezTo>
                <a:cubicBezTo>
                  <a:pt x="5550877" y="1486876"/>
                  <a:pt x="6204438" y="743438"/>
                  <a:pt x="6858000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21569" y="4822417"/>
            <a:ext cx="2241376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spc="300" dirty="0">
                <a:solidFill>
                  <a:schemeClr val="bg1"/>
                </a:solidFill>
                <a:latin typeface="微软雅黑" panose="020B0503020204020204" charset="-122"/>
              </a:rPr>
              <a:t>搭建框架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3613479" y="4822417"/>
            <a:ext cx="2241376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游戏规则实现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6292201" y="4822417"/>
            <a:ext cx="2241376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胜负判断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8970922" y="4822417"/>
            <a:ext cx="2241376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调试及完善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1015055" y="1471317"/>
            <a:ext cx="2080780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首先我们搭建了一个</a:t>
            </a:r>
            <a:r>
              <a:rPr lang="en-US" altLang="zh-CN" sz="1200" spc="300" dirty="0">
                <a:solidFill>
                  <a:schemeClr val="bg1"/>
                </a:solidFill>
              </a:rPr>
              <a:t>W</a:t>
            </a:r>
            <a:r>
              <a:rPr lang="zh-CN" altLang="en-US" sz="1200" spc="300" dirty="0">
                <a:solidFill>
                  <a:schemeClr val="bg1"/>
                </a:solidFill>
              </a:rPr>
              <a:t>ｉｎ３２界面编程的框架，对游戏界面进行了简单的布局，确定了各个功能模块的实现和分工。</a:t>
            </a:r>
          </a:p>
          <a:p>
            <a:pPr algn="just">
              <a:lnSpc>
                <a:spcPct val="130000"/>
              </a:lnSpc>
            </a:pPr>
            <a:r>
              <a:rPr lang="en-US" altLang="zh-CN" sz="1200" spc="300" dirty="0">
                <a:solidFill>
                  <a:schemeClr val="bg1"/>
                </a:solidFill>
              </a:rPr>
              <a:t>	</a:t>
            </a:r>
            <a:r>
              <a:rPr lang="zh-CN" altLang="en-US" sz="1200" spc="300" dirty="0">
                <a:solidFill>
                  <a:schemeClr val="bg1"/>
                </a:solidFill>
              </a:rPr>
              <a:t>（刘丹阳）</a:t>
            </a:r>
          </a:p>
          <a:p>
            <a:pPr algn="just">
              <a:lnSpc>
                <a:spcPct val="130000"/>
              </a:lnSpc>
            </a:pPr>
            <a:r>
              <a:rPr lang="en-US" altLang="zh-CN" sz="1200" spc="300" dirty="0">
                <a:solidFill>
                  <a:schemeClr val="bg1"/>
                </a:solidFill>
              </a:rPr>
              <a:t>	</a:t>
            </a:r>
            <a:endParaRPr lang="zh-CN" altLang="en-US" sz="1200" spc="300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698628" y="1471317"/>
            <a:ext cx="2080780" cy="296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然后我们开始实现该游戏的主要规则：包括移动范围的确定、判断是否能移动、移动后双方棋子数量的更改以及地图的更新等等。</a:t>
            </a:r>
          </a:p>
          <a:p>
            <a:pPr algn="just">
              <a:lnSpc>
                <a:spcPct val="130000"/>
              </a:lnSpc>
            </a:pPr>
            <a:r>
              <a:rPr lang="en-US" altLang="zh-CN" sz="1200" spc="300" dirty="0">
                <a:solidFill>
                  <a:schemeClr val="bg1"/>
                </a:solidFill>
              </a:rPr>
              <a:t>	</a:t>
            </a:r>
            <a:r>
              <a:rPr lang="zh-CN" altLang="en-US" sz="1200" spc="300" dirty="0">
                <a:solidFill>
                  <a:schemeClr val="bg1"/>
                </a:solidFill>
              </a:rPr>
              <a:t>（刘丹阳）</a:t>
            </a:r>
          </a:p>
          <a:p>
            <a:pPr algn="just">
              <a:lnSpc>
                <a:spcPct val="13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由于游戏是１</a:t>
            </a:r>
            <a:r>
              <a:rPr lang="en-US" altLang="zh-CN" sz="1200" spc="300" dirty="0">
                <a:solidFill>
                  <a:schemeClr val="bg1"/>
                </a:solidFill>
              </a:rPr>
              <a:t>V</a:t>
            </a:r>
            <a:r>
              <a:rPr lang="zh-CN" altLang="en-US" sz="1200" spc="300" dirty="0">
                <a:solidFill>
                  <a:schemeClr val="bg1"/>
                </a:solidFill>
              </a:rPr>
              <a:t>１，单人模式时由电脑按照规则随机移动。</a:t>
            </a:r>
          </a:p>
          <a:p>
            <a:pPr algn="just">
              <a:lnSpc>
                <a:spcPct val="13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　（陈照欣、林致锋）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6372499" y="1471317"/>
            <a:ext cx="2080780" cy="1290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双方每走一步都要判断是否已经无路可走从而判断游戏双方的胜负。</a:t>
            </a:r>
          </a:p>
          <a:p>
            <a:pPr algn="just">
              <a:lnSpc>
                <a:spcPct val="13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　　　（奥登格日乐）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9049297" y="1471317"/>
            <a:ext cx="208078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代码调试。</a:t>
            </a:r>
          </a:p>
          <a:p>
            <a:pPr algn="just">
              <a:lnSpc>
                <a:spcPct val="130000"/>
              </a:lnSpc>
            </a:pPr>
            <a:r>
              <a:rPr lang="en-US" altLang="zh-CN" sz="1200" spc="300" dirty="0">
                <a:solidFill>
                  <a:schemeClr val="bg1"/>
                </a:solidFill>
              </a:rPr>
              <a:t>	</a:t>
            </a:r>
            <a:r>
              <a:rPr lang="zh-CN" altLang="en-US" sz="1200" spc="300" dirty="0">
                <a:solidFill>
                  <a:schemeClr val="bg1"/>
                </a:solidFill>
              </a:rPr>
              <a:t>（陈照欣）</a:t>
            </a:r>
          </a:p>
          <a:p>
            <a:pPr algn="just">
              <a:lnSpc>
                <a:spcPct val="13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界面优化，包括游戏效果、窗口布局调整等。</a:t>
            </a:r>
          </a:p>
          <a:p>
            <a:pPr algn="just">
              <a:lnSpc>
                <a:spcPct val="130000"/>
              </a:lnSpc>
            </a:pPr>
            <a:r>
              <a:rPr lang="zh-CN" altLang="en-US" sz="1200" spc="300" dirty="0">
                <a:solidFill>
                  <a:schemeClr val="bg1"/>
                </a:solidFill>
                <a:sym typeface="+mn-ea"/>
              </a:rPr>
              <a:t>　　　（奥登格日乐）</a:t>
            </a:r>
            <a:endParaRPr lang="zh-CN" altLang="en-US" sz="1200" spc="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4892610" cy="782043"/>
            <a:chOff x="5181690" y="2820871"/>
            <a:chExt cx="3446492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3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03" y="2888229"/>
              <a:ext cx="2639579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600" b="1" spc="300" dirty="0">
                  <a:latin typeface="+mj-ea"/>
                  <a:ea typeface="+mj-ea"/>
                </a:rPr>
                <a:t>程序功能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1595DF-1A66-4F01-A3B1-F593B9FB6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单双人模式选择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333708-1957-4BB8-93C0-B63907CEE84D}"/>
              </a:ext>
            </a:extLst>
          </p:cNvPr>
          <p:cNvSpPr txBox="1"/>
          <p:nvPr/>
        </p:nvSpPr>
        <p:spPr>
          <a:xfrm>
            <a:off x="1129003" y="1296955"/>
            <a:ext cx="9703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我们使用一个公共变量</a:t>
            </a:r>
            <a:r>
              <a:rPr lang="en-US" altLang="zh-CN" sz="2000" dirty="0" err="1"/>
              <a:t>playwith</a:t>
            </a:r>
            <a:r>
              <a:rPr lang="zh-CN" altLang="en-US" sz="2000" dirty="0"/>
              <a:t>标识单人模式和双人模式：</a:t>
            </a:r>
            <a:endParaRPr lang="en-US" altLang="zh-CN" sz="2000" dirty="0"/>
          </a:p>
          <a:p>
            <a:r>
              <a:rPr lang="zh-CN" altLang="en-US" sz="2000" dirty="0"/>
              <a:t>单人模式下，</a:t>
            </a:r>
            <a:r>
              <a:rPr lang="en-US" altLang="zh-CN" sz="2000" dirty="0" err="1"/>
              <a:t>playwith</a:t>
            </a:r>
            <a:r>
              <a:rPr lang="en-US" altLang="zh-CN" sz="2000" dirty="0"/>
              <a:t>=0</a:t>
            </a:r>
            <a:r>
              <a:rPr lang="zh-CN" altLang="en-US" sz="2000" dirty="0"/>
              <a:t>；双人模式下，</a:t>
            </a:r>
            <a:r>
              <a:rPr lang="en-US" altLang="zh-CN" sz="2000" dirty="0" err="1"/>
              <a:t>playwith</a:t>
            </a:r>
            <a:r>
              <a:rPr lang="en-US" altLang="zh-CN" sz="2000" dirty="0"/>
              <a:t>=1</a:t>
            </a:r>
          </a:p>
          <a:p>
            <a:r>
              <a:rPr lang="zh-CN" altLang="en-US" sz="2000" dirty="0"/>
              <a:t>在程序初始化时，选择模式后，弹出消息框“</a:t>
            </a:r>
            <a:r>
              <a:rPr lang="en-US" altLang="zh-CN" sz="2000" dirty="0"/>
              <a:t>Game Start</a:t>
            </a:r>
            <a:r>
              <a:rPr lang="zh-CN" altLang="en-US" sz="2000" dirty="0"/>
              <a:t>”，进入游戏界面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FC80B9-55FB-463D-B825-A3948D77B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874" y="2713834"/>
            <a:ext cx="48006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83616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2Y5YjVhYzlhYWVjZDk3ZGEyZTAxYzA4NWRhYjQzNj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#373082;#373082;#17580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746</Words>
  <Application>Microsoft Office PowerPoint</Application>
  <PresentationFormat>宽屏</PresentationFormat>
  <Paragraphs>87</Paragraphs>
  <Slides>16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黑体</vt:lpstr>
      <vt:lpstr>宋体</vt:lpstr>
      <vt:lpstr>微软雅黑</vt:lpstr>
      <vt:lpstr>微软雅黑 Light</vt:lpstr>
      <vt:lpstr>Arial</vt:lpstr>
      <vt:lpstr>Calibri</vt:lpstr>
      <vt:lpstr>Century Gothic</vt:lpstr>
      <vt:lpstr>Wingdings</vt:lpstr>
      <vt:lpstr>Wingdings 3</vt:lpstr>
      <vt:lpstr>Office 主题​​</vt:lpstr>
      <vt:lpstr>1_Office 主题​​</vt:lpstr>
      <vt:lpstr>游戏开发实验汇报：“抢地盘”</vt:lpstr>
      <vt:lpstr>PowerPoint 演示文稿</vt:lpstr>
      <vt:lpstr>PowerPoint 演示文稿</vt:lpstr>
      <vt:lpstr>项目简介</vt:lpstr>
      <vt:lpstr>项目简介</vt:lpstr>
      <vt:lpstr>PowerPoint 演示文稿</vt:lpstr>
      <vt:lpstr>设计方案</vt:lpstr>
      <vt:lpstr>PowerPoint 演示文稿</vt:lpstr>
      <vt:lpstr>单双人模式选择</vt:lpstr>
      <vt:lpstr>单人模式实现</vt:lpstr>
      <vt:lpstr>双人模式实现</vt:lpstr>
      <vt:lpstr>PowerPoint 演示文稿</vt:lpstr>
      <vt:lpstr>数据类型统一</vt:lpstr>
      <vt:lpstr>相关寄存器的入栈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游戏开发实验汇报：“抢地盘”</dc:title>
  <dc:creator/>
  <cp:lastModifiedBy>18732</cp:lastModifiedBy>
  <cp:revision>179</cp:revision>
  <dcterms:created xsi:type="dcterms:W3CDTF">2019-06-19T02:08:00Z</dcterms:created>
  <dcterms:modified xsi:type="dcterms:W3CDTF">2022-06-06T12:19:21Z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51ED401FBE9449559CBB27E6833F05DB</vt:lpwstr>
  </property>
</Properties>
</file>